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4"/>
  </p:notesMasterIdLst>
  <p:sldIdLst>
    <p:sldId id="256" r:id="rId2"/>
    <p:sldId id="25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279" r:id="rId5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4E686-87AC-4C91-A2B2-13D2DB9E9D6E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C4BB2-A89A-43D9-8AB0-79A8BDE437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395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431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https://www.youtube.com/watch?v=SUbqykXVx0A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765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有一天，百貨公司寄了一份嬰兒用品型錄給你未婚的女兒。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你認為這是對你女兒的侮辱，所以怒氣沖沖地打電話到百貨公司客服部抱怨，請他們以後不要再做這種事了。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你抱怨完，卻看到女兒開心地翻著型錄，原來她已經懷孕了。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百貨公司比爸爸更早知道女兒懷孕的消息，不是黑色幽默，而是塔吉特（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）百貨真實發生的事件。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塔吉特怎麼知道顧客懷孕了？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因為該公司設有準媽媽禮物登記處，讓準媽媽們登記自己想要的嬰兒禮物。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這份清單等於確知已懷孕的顧客名單，塔吉特便依據名單上的消費紀錄，建立起懷孕婦女的購物模式，再用此模型比對其他客人的消費紀錄，找出消費形態類似的顧客，向她們行銷相關商品，達成「未卜先知」的結果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3158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558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015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397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8507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858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276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915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550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8480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9956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左奇異向量的第一列表示每一個詞的出現頻繁程度，雖然不是線性的，但是可以認為是一個大概的描述，比如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book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是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0.15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對應文檔中出現的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2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次，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investing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是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0.74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對應了文檔中出現了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9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次，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rich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是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0.36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對應文檔中出現了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3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次；其次，右奇異向量中一的第一行表示每一篇文檔中的出現詞的個數的近似，比如說，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T6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是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0.49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，出現了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5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個詞，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T2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是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0.22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，出現了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2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個詞。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493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每一個紅色的點，都表示一個詞，每一個藍色的點，都表示一篇文檔，這樣我們可以對這些詞和文檔進行聚類，比如說</a:t>
            </a:r>
            <a:r>
              <a:rPr lang="en-US" altLang="zh-TW" dirty="0" smtClean="0"/>
              <a:t>stock </a:t>
            </a:r>
            <a:r>
              <a:rPr lang="zh-TW" altLang="en-US" dirty="0" smtClean="0"/>
              <a:t>和 </a:t>
            </a:r>
            <a:r>
              <a:rPr lang="en-US" altLang="zh-TW" dirty="0" smtClean="0"/>
              <a:t>market</a:t>
            </a:r>
            <a:r>
              <a:rPr lang="zh-TW" altLang="en-US" dirty="0" smtClean="0"/>
              <a:t>可以放在一類，因為他們老是出現在一起，</a:t>
            </a:r>
            <a:r>
              <a:rPr lang="en-US" altLang="zh-TW" dirty="0" smtClean="0"/>
              <a:t>real</a:t>
            </a:r>
            <a:r>
              <a:rPr lang="zh-TW" altLang="en-US" dirty="0" smtClean="0"/>
              <a:t>和</a:t>
            </a:r>
            <a:r>
              <a:rPr lang="en-US" altLang="zh-TW" dirty="0" smtClean="0"/>
              <a:t>estate</a:t>
            </a:r>
            <a:r>
              <a:rPr lang="zh-TW" altLang="en-US" dirty="0" smtClean="0"/>
              <a:t>可以放在一類，</a:t>
            </a:r>
            <a:r>
              <a:rPr lang="en-US" altLang="zh-TW" dirty="0" smtClean="0"/>
              <a:t>dads</a:t>
            </a:r>
            <a:r>
              <a:rPr lang="zh-TW" altLang="en-US" dirty="0" smtClean="0"/>
              <a:t>，</a:t>
            </a:r>
            <a:r>
              <a:rPr lang="en-US" altLang="zh-TW" dirty="0" smtClean="0"/>
              <a:t>guide</a:t>
            </a:r>
            <a:r>
              <a:rPr lang="zh-TW" altLang="en-US" dirty="0" smtClean="0"/>
              <a:t>這種詞就看起來有點孤立了，我們就不對他們進行合併了。按這樣聚類出現的效果，可以提取文檔集合中的近義詞，這樣當用戶檢索文檔的時候，是用語義級別（近義詞集合）去檢索了，而不是之前的詞的級別。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80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28945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5201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3910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12380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07902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575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274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0594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https://www.youtube.com/watch?v=5LGrKvbixIk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364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1936</a:t>
            </a:r>
            <a:r>
              <a:rPr lang="zh-TW" altLang="en-US" dirty="0" smtClean="0"/>
              <a:t>年美國總統大選，由羅斯福總統與共和黨員藍頓一同競選，當時美國正從經濟大恐慌中復甦，全國有</a:t>
            </a:r>
            <a:r>
              <a:rPr lang="en-US" altLang="zh-TW" dirty="0" smtClean="0"/>
              <a:t>9</a:t>
            </a:r>
            <a:r>
              <a:rPr lang="zh-TW" altLang="en-US" dirty="0" smtClean="0"/>
              <a:t>百萬人失業。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某雜誌卻</a:t>
            </a:r>
            <a:r>
              <a:rPr lang="en-US" altLang="zh-TW" dirty="0" smtClean="0"/>
              <a:t>240</a:t>
            </a:r>
            <a:r>
              <a:rPr lang="zh-TW" altLang="en-US" dirty="0" smtClean="0"/>
              <a:t>萬份回收問卷所做的預測</a:t>
            </a:r>
            <a:r>
              <a:rPr lang="en-US" altLang="zh-TW" dirty="0" smtClean="0"/>
              <a:t>, </a:t>
            </a:r>
            <a:r>
              <a:rPr lang="zh-TW" altLang="en-US" dirty="0" smtClean="0"/>
              <a:t>認為藍頓會大勝羅斯福，結果羅斯福卻壓倒性地大勝藍頓。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該機構樣本數也夠多，理論上應該很精準，但為何預測差異如此大</a:t>
            </a:r>
            <a:r>
              <a:rPr lang="en-US" altLang="zh-TW" dirty="0" smtClean="0"/>
              <a:t>? 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他們根據當時的電話號碼簿及俱樂部會員名單，郵寄</a:t>
            </a:r>
            <a:r>
              <a:rPr lang="en-US" altLang="zh-TW" dirty="0" smtClean="0"/>
              <a:t>1</a:t>
            </a:r>
            <a:r>
              <a:rPr lang="zh-TW" altLang="en-US" dirty="0" smtClean="0"/>
              <a:t>千萬份問卷調查表，回收約</a:t>
            </a:r>
            <a:r>
              <a:rPr lang="en-US" altLang="zh-TW" dirty="0" smtClean="0"/>
              <a:t>240</a:t>
            </a:r>
            <a:r>
              <a:rPr lang="zh-TW" altLang="en-US" dirty="0" smtClean="0"/>
              <a:t>萬份，據此做分析。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此方法忽略了許多沒有電話及不屬於任何俱樂部的窮人。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因當時政治與經濟分歧嚴重，所以窮人較多選羅斯福，富人則傾向選藍頓，仍是因抽樣過程不夠周延</a:t>
            </a:r>
            <a:r>
              <a:rPr lang="en-US" altLang="zh-TW" dirty="0" smtClean="0"/>
              <a:t>(</a:t>
            </a:r>
            <a:r>
              <a:rPr lang="zh-TW" altLang="en-US" dirty="0" smtClean="0"/>
              <a:t>忽略窮人那一群</a:t>
            </a:r>
            <a:r>
              <a:rPr lang="en-US" altLang="zh-TW" dirty="0" smtClean="0"/>
              <a:t>), </a:t>
            </a:r>
            <a:r>
              <a:rPr lang="zh-TW" altLang="en-US" dirty="0" smtClean="0"/>
              <a:t>不足以代表整個母體。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377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358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過去收集和分析數據需要花費大量時間，研究人員會通過一些技術來蒐集樣本，並用</a:t>
            </a:r>
            <a:r>
              <a:rPr lang="en-US" altLang="zh-TW" dirty="0" smtClean="0"/>
              <a:t>"</a:t>
            </a:r>
            <a:r>
              <a:rPr lang="zh-TW" altLang="en-US" dirty="0" smtClean="0"/>
              <a:t>樣本分析結果</a:t>
            </a:r>
            <a:r>
              <a:rPr lang="en-US" altLang="zh-TW" dirty="0" smtClean="0"/>
              <a:t>"</a:t>
            </a:r>
            <a:r>
              <a:rPr lang="zh-TW" altLang="en-US" dirty="0" smtClean="0"/>
              <a:t>去推論母體。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92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b="1" dirty="0" smtClean="0"/>
              <a:t>由</a:t>
            </a:r>
            <a:r>
              <a:rPr lang="en-US" altLang="zh-TW" b="1" dirty="0" smtClean="0"/>
              <a:t>"</a:t>
            </a:r>
            <a:r>
              <a:rPr lang="zh-TW" altLang="en-US" b="1" dirty="0" smtClean="0"/>
              <a:t>母體</a:t>
            </a:r>
            <a:r>
              <a:rPr lang="en-US" altLang="zh-TW" b="1" dirty="0" smtClean="0"/>
              <a:t>"</a:t>
            </a:r>
            <a:r>
              <a:rPr lang="zh-TW" altLang="en-US" b="1" dirty="0" smtClean="0"/>
              <a:t>來分析數據</a:t>
            </a:r>
            <a:r>
              <a:rPr lang="zh-TW" altLang="en-US" dirty="0" smtClean="0"/>
              <a:t>，對於亞群組的分析也有更多選擇；所以在收集數據時，能對數據進行分組或重組，並研究數據之間的相互關係。</a:t>
            </a:r>
            <a:endParaRPr lang="en-US" altLang="zh-TW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 smtClean="0"/>
              <a:t>思維方式的重大轉變</a:t>
            </a:r>
            <a:r>
              <a:rPr lang="en-US" altLang="zh-TW" dirty="0" smtClean="0"/>
              <a:t>! </a:t>
            </a:r>
            <a:r>
              <a:rPr lang="zh-TW" altLang="en-US" dirty="0" smtClean="0"/>
              <a:t>過去的科學家努力的「追求精確」；</a:t>
            </a:r>
            <a:r>
              <a:rPr lang="zh-TW" altLang="en-US" dirty="0" smtClean="0">
                <a:solidFill>
                  <a:srgbClr val="FF0000"/>
                </a:solidFill>
              </a:rPr>
              <a:t>在</a:t>
            </a:r>
            <a:r>
              <a:rPr lang="en-US" altLang="zh-TW" dirty="0" smtClean="0">
                <a:solidFill>
                  <a:srgbClr val="FF0000"/>
                </a:solidFill>
              </a:rPr>
              <a:t>Big data</a:t>
            </a:r>
            <a:r>
              <a:rPr lang="zh-TW" altLang="en-US" dirty="0" smtClean="0">
                <a:solidFill>
                  <a:srgbClr val="FF0000"/>
                </a:solidFill>
              </a:rPr>
              <a:t>時代，收集的資訊多，錯誤率也高。但事實證明，</a:t>
            </a:r>
            <a:r>
              <a:rPr lang="zh-TW" altLang="en-US" b="1" dirty="0" smtClean="0">
                <a:solidFill>
                  <a:srgbClr val="FF0000"/>
                </a:solidFill>
              </a:rPr>
              <a:t>大量的數據比精確的數據更有價值</a:t>
            </a:r>
            <a:r>
              <a:rPr lang="zh-TW" altLang="en-US" dirty="0" smtClean="0">
                <a:solidFill>
                  <a:srgbClr val="FF0000"/>
                </a:solidFill>
              </a:rPr>
              <a:t>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dirty="0" smtClean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rgbClr val="FF0000"/>
                </a:solidFill>
              </a:rPr>
              <a:t>高品質資料的成本高昂</a:t>
            </a:r>
            <a:r>
              <a:rPr lang="zh-TW" altLang="en-US" dirty="0" smtClean="0"/>
              <a:t>，並且越來越沒有必要，因為「海量、混雜」的資訊有更準確的結果。</a:t>
            </a:r>
            <a:r>
              <a:rPr lang="en-US" altLang="zh-TW" dirty="0" smtClean="0"/>
              <a:t>(</a:t>
            </a:r>
            <a:r>
              <a:rPr lang="zh-TW" altLang="en-US" dirty="0" smtClean="0"/>
              <a:t>溫度計，物聯網</a:t>
            </a:r>
            <a:r>
              <a:rPr lang="en-US" altLang="zh-TW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 smtClean="0"/>
              <a:t>從試圖了解事情「發生的原因」轉而了解其「相關的事物」。相互關係比因果關係更重要，廠商不再需要去知道消費者為什麼購買產品，只要了解與購買產品相關的因素就夠了。</a:t>
            </a:r>
            <a:br>
              <a:rPr lang="zh-TW" altLang="en-US" dirty="0" smtClean="0"/>
            </a:b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862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263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84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2563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3690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737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9272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424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024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733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19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629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7087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337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687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56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276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466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34972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UbqykXVx0A" TargetMode="External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wnews.com/news/20120223/4267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:8080/parser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ts.nba.com/player/#!/202391/" TargetMode="External"/><Relationship Id="rId5" Type="http://schemas.openxmlformats.org/officeDocument/2006/relationships/hyperlink" Target="http://www.gamersky.com/handbook/201509/665942.shtml" TargetMode="Externa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ipl.2017.07.010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dl.acm.org/citation.cfm?id=3083220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IptSoauB7A" TargetMode="External"/><Relationship Id="rId5" Type="http://schemas.openxmlformats.org/officeDocument/2006/relationships/hyperlink" Target="https://www.youtube.com/watch?v=gIptSoauB7A&amp;feature=youtu.be&amp;t=455" TargetMode="Externa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DYtRffQe3o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LGrKvbixIk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962399" y="1543643"/>
            <a:ext cx="7197726" cy="2421464"/>
          </a:xfrm>
        </p:spPr>
        <p:txBody>
          <a:bodyPr>
            <a:normAutofit fontScale="90000"/>
          </a:bodyPr>
          <a:lstStyle/>
          <a:p>
            <a:r>
              <a:rPr lang="zh-TW" altLang="en-US" sz="8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  媒  體  系  統</a:t>
            </a:r>
            <a:r>
              <a:rPr lang="en-US" altLang="zh-TW" sz="5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Multimedia System</a:t>
            </a:r>
            <a:endParaRPr lang="zh-TW" altLang="en-US" sz="6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548724"/>
          </a:xfrm>
        </p:spPr>
        <p:txBody>
          <a:bodyPr>
            <a:noAutofit/>
          </a:bodyPr>
          <a:lstStyle/>
          <a:p>
            <a:r>
              <a:rPr lang="zh-TW" altLang="en-US" sz="32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張家瑋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博士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助理教授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中科技大學資訊工程系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003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過去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67891" y="1935921"/>
            <a:ext cx="6996546" cy="4525963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Small Data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統計分析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樣本推論母體</a:t>
            </a:r>
            <a:r>
              <a:rPr lang="en-US" altLang="zh-TW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抽樣</a:t>
            </a:r>
            <a:r>
              <a:rPr lang="en-US" altLang="zh-TW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小樣本中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，需要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發展一系列理論來解釋事物的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原理</a:t>
            </a:r>
            <a:r>
              <a:rPr lang="en-US" altLang="zh-TW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學說</a:t>
            </a:r>
            <a:r>
              <a:rPr lang="en-US" altLang="zh-TW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lvl="1" indent="0">
              <a:buNone/>
            </a:pP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1936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羅斯福與藍頓 的民調</a:t>
            </a:r>
          </a:p>
          <a:p>
            <a:pPr lvl="1"/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31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908849" y="1849078"/>
            <a:ext cx="6498387" cy="3695136"/>
          </a:xfrm>
        </p:spPr>
        <p:txBody>
          <a:bodyPr>
            <a:norm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小數據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Rule-based AI</a:t>
            </a: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類神經網路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(1980s)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69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現在與未來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61267" y="1935921"/>
            <a:ext cx="4258816" cy="4525963"/>
          </a:xfrm>
        </p:spPr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Big Data</a:t>
            </a: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母體</a:t>
            </a:r>
            <a:r>
              <a:rPr lang="en-US" altLang="zh-TW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來分析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數萬筆到幾近無限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雜亂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的原始資料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851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上一世代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79713" y="2049410"/>
            <a:ext cx="7521079" cy="3695136"/>
          </a:xfrm>
        </p:spPr>
        <p:txBody>
          <a:bodyPr>
            <a:norm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大數據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分類：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→ 機器學習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Kmeans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關聯式法則：</a:t>
            </a: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Apriori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544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What's difference?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699164" y="2043547"/>
            <a:ext cx="5122912" cy="4525963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Small Data vs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Big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有目的或待解的問題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But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減少假設</a:t>
            </a:r>
            <a:endParaRPr lang="en-US" altLang="zh-TW" dirty="0" smtClean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力求呈現真實世</a:t>
            </a:r>
            <a:r>
              <a:rPr lang="zh-TW" altLang="en-US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界</a:t>
            </a:r>
            <a:endParaRPr lang="en-US" altLang="zh-TW" dirty="0" smtClean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41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What's difference?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01235" y="2271581"/>
            <a:ext cx="7520402" cy="356118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資料可重組與檢視關聯。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接受「</a:t>
            </a:r>
            <a:r>
              <a:rPr lang="zh-TW" altLang="en-US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數據的雜亂性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」，不再追求「精確」的數據。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重「相關」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而輕「因果」。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13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38341" y="1935921"/>
            <a:ext cx="6387550" cy="3695136"/>
          </a:xfrm>
        </p:spPr>
        <p:txBody>
          <a:bodyPr>
            <a:normAutofit lnSpcReduction="10000"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大數據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運算力的提升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強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的可能性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類神經網路的文藝復興</a:t>
            </a:r>
            <a:endParaRPr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演進趨勢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腦神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科學</a:t>
            </a:r>
            <a:endParaRPr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認知科學</a:t>
            </a:r>
            <a:endParaRPr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認知心理學</a:t>
            </a:r>
            <a:endParaRPr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19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981200" y="2121100"/>
            <a:ext cx="8291264" cy="3468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SUbqykXVx0A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999656" y="2204864"/>
            <a:ext cx="6480720" cy="388843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9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Big Data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的沿革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(1/3)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89200" y="2006601"/>
            <a:ext cx="8291264" cy="2713181"/>
          </a:xfrm>
        </p:spPr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Mining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資料探勘是利用分析技術來發掘資料間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未知的關聯性與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規則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少女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未婚懷孕　購物商場比老爸還早知道？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！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https://www.nownews.com/news/20120223/42676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32547" y="2157595"/>
            <a:ext cx="6516255" cy="29224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用於沒有標籤的資料，又通常為非監督式演算法。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用於有標籤的資料，又通常為監督式演算法。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式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法則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有序性規則的資料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04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Applications on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ultimedia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</a:t>
            </a:r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4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多媒體</a:t>
            </a:r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上的應用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566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52618" y="1831110"/>
            <a:ext cx="8867328" cy="4525963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用於沒有標籤的資料，又通常為非監督式演算法。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4" descr="「raw data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056" y="2910294"/>
            <a:ext cx="5979238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98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52618" y="1831110"/>
            <a:ext cx="8867328" cy="4525963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用於沒有標籤的資料，又通常為非監督式演算法。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2" name="Picture 4" descr="「分群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t="22799" r="7037" b="9777"/>
          <a:stretch/>
        </p:blipFill>
        <p:spPr bwMode="auto">
          <a:xfrm>
            <a:off x="3052618" y="2884852"/>
            <a:ext cx="5979238" cy="347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74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67049" y="1854240"/>
            <a:ext cx="6007860" cy="4525963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用於有標籤的資料，又通常為監督式演算法。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 descr="「信用卡 決策樹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322" y="2988717"/>
            <a:ext cx="5946188" cy="324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7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33900" y="1788657"/>
            <a:ext cx="5681039" cy="4525963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式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法則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有序性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尿布與啤酒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48" name="Picture 4" descr="https://image.slidesharecdn.com/06fpbasic-140913212230-phpapp02/95/data-mining-concepts-and-techniques-chapter-6-mining-frequent-patterns-association-and-correlations-basic-concepts-and-methods-14-638.jpg?cb=141064444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9" r="6515" b="4569"/>
          <a:stretch/>
        </p:blipFill>
        <p:spPr bwMode="auto">
          <a:xfrm>
            <a:off x="3133900" y="2869704"/>
            <a:ext cx="5681039" cy="358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19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Big Data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的沿革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(2/3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923309" y="2074466"/>
            <a:ext cx="5749636" cy="4525963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</a:p>
          <a:p>
            <a:pPr lvl="1"/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人工智慧的分支，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可用於資料探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勘。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機器可以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、從巨量資料中找到規則，進而有能力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做出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分類或預測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判斷出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估計出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數值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15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Big Data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的沿革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(3/3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32276" y="1935921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Deep Learning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是機器學習的分支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類神經網路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的文藝復興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大規模未標記資料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中建立更好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的預測模型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建立強 </a:t>
            </a:r>
            <a:r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的可能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性</a:t>
            </a:r>
          </a:p>
        </p:txBody>
      </p:sp>
      <p:pic>
        <p:nvPicPr>
          <p:cNvPr id="7170" name="Picture 2" descr="http://www.sasresource.com/album/album/51f778cecf37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231" y="2076233"/>
            <a:ext cx="45053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12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資料分析的基本步驟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44304" y="1935921"/>
            <a:ext cx="9036496" cy="3456384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資料清除：去除極端、遺失值資料、不重要的屬性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資料整合：因應用目的或特性，整合不同來源的資料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資料選擇：揀選重要的屬性來逼近目的之最佳成效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資料轉換：基於領域知識進行特徵縮放、數值類別轉換等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資料探勘：選用合適的分析演算法得到目的之結果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樣式評估：評估結果的樣式，是否如預期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知識表示：因應目的將樣式轉換成合適的表達方法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427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資料分析的演算法重點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03108" y="2043042"/>
            <a:ext cx="8352928" cy="4392488"/>
          </a:xfrm>
        </p:spPr>
        <p:txBody>
          <a:bodyPr/>
          <a:lstStyle/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預處理（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Preprocessing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降維（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Dimensionality </a:t>
            </a:r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Reduction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模型選擇（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 </a:t>
            </a:r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監督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式學習（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Supervised learning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 lvl="2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Classification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給出一個類別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迴歸（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Regression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）：機器給出一個數值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非監督式學習（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Unsupervised learning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 lvl="2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Clustering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21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472" y="188640"/>
            <a:ext cx="7816952" cy="865188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降維（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Dimensionality reduction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91544" y="1484784"/>
            <a:ext cx="8352928" cy="4392488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奇異值分解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Singular Value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ecomposition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(SVD)</a:t>
            </a:r>
          </a:p>
          <a:p>
            <a:pPr lvl="2"/>
            <a:endParaRPr lang="en-US" altLang="zh-TW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995" y="2920356"/>
            <a:ext cx="30099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379" y="3091278"/>
            <a:ext cx="5353122" cy="228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4890914" y="4149080"/>
            <a:ext cx="216024" cy="140196"/>
            <a:chOff x="3491880" y="4293096"/>
            <a:chExt cx="216024" cy="140196"/>
          </a:xfrm>
        </p:grpSpPr>
        <p:cxnSp>
          <p:nvCxnSpPr>
            <p:cNvPr id="5" name="直線接點 4"/>
            <p:cNvCxnSpPr/>
            <p:nvPr/>
          </p:nvCxnSpPr>
          <p:spPr>
            <a:xfrm>
              <a:off x="3491880" y="4293096"/>
              <a:ext cx="216024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>
              <a:off x="3491880" y="4433292"/>
              <a:ext cx="216024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14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472" y="188640"/>
            <a:ext cx="7816952" cy="865188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降維（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Dimensionality reduction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91544" y="1412776"/>
            <a:ext cx="8352928" cy="4392488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奇異值分解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Singular Value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ecomposition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(SVD)</a:t>
            </a:r>
          </a:p>
          <a:p>
            <a:pPr lvl="2"/>
            <a:endParaRPr lang="en-US" altLang="zh-TW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005" y="2492896"/>
            <a:ext cx="47339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2730600"/>
            <a:ext cx="30099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226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81200" y="1600201"/>
            <a:ext cx="8147248" cy="4525963"/>
          </a:xfrm>
        </p:spPr>
        <p:txBody>
          <a:bodyPr>
            <a:normAutofit/>
          </a:bodyPr>
          <a:lstStyle/>
          <a:p>
            <a:pPr algn="just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未經過處理的原始記錄。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sz="2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缺乏組織及分類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，無法明確的表達事物代表的意義。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資料是關於事件的一組</a:t>
            </a:r>
            <a:r>
              <a:rPr lang="zh-TW" altLang="en-US" sz="2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離散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且</a:t>
            </a:r>
            <a:r>
              <a:rPr lang="zh-TW" altLang="en-US" sz="2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客觀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的事實描述，是構成資訊和知識的原始材料。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1559496" y="2246226"/>
            <a:ext cx="9051932" cy="4437222"/>
            <a:chOff x="35496" y="1509112"/>
            <a:chExt cx="9051932" cy="4437222"/>
          </a:xfrm>
        </p:grpSpPr>
        <p:pic>
          <p:nvPicPr>
            <p:cNvPr id="1028" name="Picture 4" descr="「raw data」的圖片搜尋結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1509112"/>
              <a:ext cx="9051932" cy="4437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橢圓 3"/>
            <p:cNvSpPr/>
            <p:nvPr/>
          </p:nvSpPr>
          <p:spPr>
            <a:xfrm>
              <a:off x="6228184" y="5157192"/>
              <a:ext cx="648072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>
              <a:off x="7244680" y="2789312"/>
              <a:ext cx="648072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8601374" y="1772816"/>
              <a:ext cx="324036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/>
            <p:cNvSpPr/>
            <p:nvPr/>
          </p:nvSpPr>
          <p:spPr>
            <a:xfrm>
              <a:off x="4494165" y="5440033"/>
              <a:ext cx="869923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4263858" y="3077344"/>
              <a:ext cx="869923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60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252" y="3977288"/>
            <a:ext cx="3203864" cy="260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472" y="188640"/>
            <a:ext cx="7816952" cy="865188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降維（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Dimensionality reduction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91544" y="1484784"/>
            <a:ext cx="5328592" cy="439248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主成分分析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Principal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Component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Analysis (PCA)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非監督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式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線性判別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Discriminant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Analysis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(LDA)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監督式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endParaRPr lang="en-US" altLang="zh-TW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5" y="1052736"/>
            <a:ext cx="3604159" cy="2738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168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Thinking Time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76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資料分析的常見角色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61967" y="1854725"/>
            <a:ext cx="7787208" cy="4525963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產品經理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人：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將真實世界的問題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轉換成資料可以解決的問題，通常是該問題領域的專業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人士</a:t>
            </a:r>
            <a:endParaRPr lang="en-US" altLang="zh-TW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資料工程師：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蒐集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、整理、清理資料，通常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是具備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程式技術能力的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</a:t>
            </a:r>
            <a:endParaRPr lang="en-US" altLang="zh-TW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資料分析師：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負責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資料建模和分析，通常由擅長找出資料關聯的統計人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擔當</a:t>
            </a:r>
            <a:endParaRPr lang="en-US" altLang="zh-TW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設計師：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報表變得簡明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易懂</a:t>
            </a:r>
            <a:endParaRPr lang="zh-TW" altLang="en-US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93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Applications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70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以語言學習輔助工具為例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552" y="1864734"/>
            <a:ext cx="8208245" cy="4157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863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以語言學習輔助工具為例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361" y="1813041"/>
            <a:ext cx="5591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361" y="3459177"/>
            <a:ext cx="4883727" cy="309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054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230472"/>
            <a:ext cx="10353761" cy="1326321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以語言學習輔助工具為例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9"/>
          <a:stretch/>
        </p:blipFill>
        <p:spPr bwMode="auto">
          <a:xfrm>
            <a:off x="2639647" y="1556793"/>
            <a:ext cx="3684050" cy="520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6456040" y="5866546"/>
            <a:ext cx="4021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http://nlp.stanford.edu:8080/parser/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7"/>
          <a:stretch/>
        </p:blipFill>
        <p:spPr bwMode="auto">
          <a:xfrm>
            <a:off x="6600057" y="1556793"/>
            <a:ext cx="3571875" cy="4151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7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NBA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的應用為例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00355" y="2077592"/>
            <a:ext cx="10353762" cy="3695136"/>
          </a:xfrm>
        </p:spPr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DevDays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Asia 2016 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入圍前五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小時黑客松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人臨時組團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臨時命題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純好玩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" r="8916"/>
          <a:stretch/>
        </p:blipFill>
        <p:spPr>
          <a:xfrm>
            <a:off x="5375921" y="2842910"/>
            <a:ext cx="5061249" cy="325038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553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472" y="188640"/>
            <a:ext cx="7672936" cy="865188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NBA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公開資料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Game NBA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2K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能力值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586" r="1163" b="7090"/>
          <a:stretch/>
        </p:blipFill>
        <p:spPr>
          <a:xfrm>
            <a:off x="1991544" y="1124745"/>
            <a:ext cx="7952562" cy="38164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960" y="3284985"/>
            <a:ext cx="4762500" cy="29241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79576" y="5043272"/>
            <a:ext cx="3168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hlinkClick r:id="rId5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2K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Games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NBA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007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NBA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的應用為例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17475" y="2130386"/>
            <a:ext cx="10353762" cy="3695136"/>
          </a:xfrm>
        </p:spPr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NBA 2K17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能力預測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6" r="44190" b="11046"/>
          <a:stretch/>
        </p:blipFill>
        <p:spPr>
          <a:xfrm>
            <a:off x="1917475" y="2980775"/>
            <a:ext cx="3631632" cy="3258650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3" r="42396" b="7272"/>
          <a:stretch/>
        </p:blipFill>
        <p:spPr>
          <a:xfrm>
            <a:off x="6090675" y="2980775"/>
            <a:ext cx="3929549" cy="354617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24180" y="3617914"/>
            <a:ext cx="1368152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18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Information?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81200" y="1600201"/>
            <a:ext cx="8291264" cy="4525963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資訊是經過處理後的資料。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資訊是有用的或有意義的資料。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換言之，對接受者有用的或</a:t>
            </a:r>
            <a:r>
              <a:rPr lang="zh-TW" altLang="en-US" sz="2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有意義的資料能使接受者產生資訊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302" y="1113420"/>
            <a:ext cx="5725019" cy="512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047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NBA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季後賽預測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00" y="1709315"/>
            <a:ext cx="5430064" cy="2763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871" y="3516910"/>
            <a:ext cx="6316160" cy="32302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86619" y="3801532"/>
            <a:ext cx="50405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8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驅動創新應用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94304" y="2049882"/>
            <a:ext cx="4526423" cy="3695136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文字、聲音、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自然語言處理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音辨識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數值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與非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性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離散性、類別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26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Thinking Time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Potential Applications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330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中文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OCR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辨識為例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89" y="2083743"/>
            <a:ext cx="2996565" cy="2755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546" y="1533482"/>
            <a:ext cx="3300166" cy="3856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170502" y="5508035"/>
            <a:ext cx="83900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Lee, M. C., Chiu S. Y., &amp; </a:t>
            </a:r>
            <a:r>
              <a:rPr lang="en-US" altLang="zh-TW" b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Chang, J. W.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(2017) A Deep Convolutional Neural Network based Chinese Menu Recognition App. Information Processing Letters, 128, 14-20.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https://doi.org/10.1016/j.ipl.2017.07.010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</a:p>
          <a:p>
            <a:pPr algn="just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(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SCI,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COMPUTER SCIENCE, INFORMATION SYSTEMS)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0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472" y="188640"/>
            <a:ext cx="8537033" cy="865188"/>
          </a:xfrm>
        </p:spPr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應用於情緒感知辨識的照護機器人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19537" y="5085185"/>
            <a:ext cx="83900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Lee, M. C.,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Yeh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S. C., Chiu, S. Y. &amp; </a:t>
            </a:r>
            <a:r>
              <a:rPr lang="en-US" altLang="zh-TW" b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Chang, J. W.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(2017, June). A Deep Convolutional Neural Network Based Virtual Elderly Companion Agent. ACM Multimedia Systems 2017 (MMSYS2017), Taipei, Taiwan. (Accept Rate: 28%)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http://dl.acm.org/citation.cfm?id=3083220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gIptSoauB7A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53334" y="1374152"/>
            <a:ext cx="6085332" cy="3423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624393" y="4571836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5"/>
              </a:rPr>
              <a:t>link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17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工業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773" y="1839504"/>
            <a:ext cx="8901545" cy="392256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682822" y="6425998"/>
            <a:ext cx="5584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https://www.youtube.com/watch?v=HexQLQIHrAY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5682822" y="6124336"/>
            <a:ext cx="5766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http://www.esta.com.tw/knowledge-info.asp?id=263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322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332014"/>
            <a:ext cx="10353761" cy="1326321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工業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790671" y="6402029"/>
            <a:ext cx="5476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https://www.youtube.com/watch?v=uDYtRffQe3o</a:t>
            </a:r>
            <a:endParaRPr lang="zh-TW" altLang="en-US" dirty="0"/>
          </a:p>
        </p:txBody>
      </p:sp>
      <p:pic>
        <p:nvPicPr>
          <p:cNvPr id="5" name="uDYtRffQe3o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50844" y="1458071"/>
            <a:ext cx="6479662" cy="486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4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Fintech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721" y="1682961"/>
            <a:ext cx="6425276" cy="4034682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233354" y="1682961"/>
            <a:ext cx="9473354" cy="3662758"/>
            <a:chOff x="404176" y="1542288"/>
            <a:chExt cx="9473354" cy="366275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176" y="1542288"/>
              <a:ext cx="5194835" cy="207631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5777802" y="4833257"/>
              <a:ext cx="4099728" cy="3717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6630774" y="6229366"/>
            <a:ext cx="4636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https://www.messenger.com/t/tradingbot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686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 Datasets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副標題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23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UC Irvine Machine Learning Repository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32895" y="1850741"/>
            <a:ext cx="10353762" cy="416227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http://archive.ics.uci.edu/ml/datasets.html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49</a:t>
            </a:fld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1867144" y="2436091"/>
            <a:ext cx="8447061" cy="4185761"/>
            <a:chOff x="1867144" y="2436091"/>
            <a:chExt cx="8447061" cy="418576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7144" y="2436091"/>
              <a:ext cx="8447061" cy="4185761"/>
            </a:xfrm>
            <a:prstGeom prst="rect">
              <a:avLst/>
            </a:prstGeom>
          </p:spPr>
        </p:pic>
        <p:sp>
          <p:nvSpPr>
            <p:cNvPr id="7" name="橢圓形圖說文字 6"/>
            <p:cNvSpPr/>
            <p:nvPr/>
          </p:nvSpPr>
          <p:spPr>
            <a:xfrm>
              <a:off x="8564057" y="2668296"/>
              <a:ext cx="1652903" cy="395761"/>
            </a:xfrm>
            <a:prstGeom prst="wedgeEllipseCallout">
              <a:avLst>
                <a:gd name="adj1" fmla="val -682"/>
                <a:gd name="adj2" fmla="val 120754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資料筆數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橢圓形圖說文字 7"/>
            <p:cNvSpPr/>
            <p:nvPr/>
          </p:nvSpPr>
          <p:spPr>
            <a:xfrm>
              <a:off x="5850548" y="2735695"/>
              <a:ext cx="1157851" cy="414812"/>
            </a:xfrm>
            <a:prstGeom prst="wedgeEllipseCallout">
              <a:avLst>
                <a:gd name="adj1" fmla="val 103737"/>
                <a:gd name="adj2" fmla="val 98847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務</a:t>
              </a:r>
            </a:p>
          </p:txBody>
        </p:sp>
        <p:sp>
          <p:nvSpPr>
            <p:cNvPr id="9" name="橢圓形圖說文字 8"/>
            <p:cNvSpPr/>
            <p:nvPr/>
          </p:nvSpPr>
          <p:spPr>
            <a:xfrm>
              <a:off x="7008398" y="2468850"/>
              <a:ext cx="1652903" cy="364568"/>
            </a:xfrm>
            <a:prstGeom prst="wedgeEllipseCallout">
              <a:avLst>
                <a:gd name="adj1" fmla="val 48475"/>
                <a:gd name="adj2" fmla="val 187981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資料型態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179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Knowledge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53055" y="1935921"/>
            <a:ext cx="8075240" cy="4525963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知識是資訊、文化脈絡以及經驗的</a:t>
            </a:r>
            <a:r>
              <a:rPr lang="zh-TW" altLang="en-US" sz="2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整合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知識是對</a:t>
            </a:r>
            <a:r>
              <a:rPr lang="zh-TW" altLang="en-US" sz="2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某個主題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確信的認識，並且這些認識擁有潛在的能力為</a:t>
            </a:r>
            <a:r>
              <a:rPr lang="zh-TW" altLang="en-US" sz="2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特定目的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而使用。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藉由</a:t>
            </a:r>
            <a:r>
              <a:rPr lang="zh-TW" altLang="en-US" sz="2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專業技能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sz="2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豐富經驗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用以分析資訊的結果。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383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Kaggle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DataSets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80854" y="1714226"/>
            <a:ext cx="6341115" cy="641470"/>
          </a:xfrm>
        </p:spPr>
        <p:txBody>
          <a:bodyPr/>
          <a:lstStyle/>
          <a:p>
            <a:r>
              <a:rPr lang="en-US" altLang="zh-TW" dirty="0"/>
              <a:t>https://www.kaggle.com/datasets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308" y="2355696"/>
            <a:ext cx="5850733" cy="427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8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南市開放資料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33512" y="1754946"/>
            <a:ext cx="7230080" cy="523311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http://data.tainan.gov.tw/dataset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16417"/>
          <a:stretch/>
        </p:blipFill>
        <p:spPr>
          <a:xfrm>
            <a:off x="3466887" y="2449707"/>
            <a:ext cx="5247575" cy="427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81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Intelligence?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37182" y="1935921"/>
            <a:ext cx="8674359" cy="4525963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以知識為基礎，</a:t>
            </a:r>
            <a:r>
              <a:rPr lang="zh-TW" altLang="en-US" sz="2800" dirty="0">
                <a:solidFill>
                  <a:srgbClr val="FFCC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運用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個人能力，</a:t>
            </a:r>
            <a:r>
              <a:rPr lang="zh-TW" altLang="en-US" sz="2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實踐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能力來開創價值。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分析、判斷、創造、思考的能力。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智慧具有反應能力與價值判斷。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913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指由人製造出來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的機器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所表現出來的智慧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(Wiki)</a:t>
            </a: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弱人工智慧 → 專家系統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處理特定的問題</a:t>
            </a:r>
            <a:endParaRPr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強人工智慧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通用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</a:t>
            </a:r>
            <a:endParaRPr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13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IBM Watson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益智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節目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5LGrKvbixIk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79519" y="1865648"/>
            <a:ext cx="6877731" cy="459411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865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過去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992582" y="1935921"/>
            <a:ext cx="7211144" cy="4525963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Small Data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某一個問題，只能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獲得</a:t>
            </a:r>
            <a:r>
              <a:rPr lang="zh-TW" altLang="en-US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小量</a:t>
            </a:r>
            <a:r>
              <a:rPr lang="zh-TW" altLang="en-US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數據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數百筆到數萬筆。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花費</a:t>
            </a:r>
            <a:r>
              <a:rPr lang="zh-TW" altLang="en-US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大量人工編碼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3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天體</Template>
  <TotalTime>627</TotalTime>
  <Words>2107</Words>
  <Application>Microsoft Office PowerPoint</Application>
  <PresentationFormat>寬螢幕</PresentationFormat>
  <Paragraphs>341</Paragraphs>
  <Slides>52</Slides>
  <Notes>28</Notes>
  <HiddenSlides>0</HiddenSlides>
  <MMClips>4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59" baseType="lpstr">
      <vt:lpstr>微軟正黑體</vt:lpstr>
      <vt:lpstr>新細明體</vt:lpstr>
      <vt:lpstr>Arial</vt:lpstr>
      <vt:lpstr>Calibri</vt:lpstr>
      <vt:lpstr>Calibri Light</vt:lpstr>
      <vt:lpstr>Wingdings</vt:lpstr>
      <vt:lpstr>天體</vt:lpstr>
      <vt:lpstr>多  媒  體  系  統Multimedia System</vt:lpstr>
      <vt:lpstr>AI Applications on multimedia</vt:lpstr>
      <vt:lpstr>Data?</vt:lpstr>
      <vt:lpstr>Information?</vt:lpstr>
      <vt:lpstr>Knowledge?</vt:lpstr>
      <vt:lpstr>Intelligence?</vt:lpstr>
      <vt:lpstr>人工智慧？</vt:lpstr>
      <vt:lpstr>IBM Watson 益智節目</vt:lpstr>
      <vt:lpstr>過去</vt:lpstr>
      <vt:lpstr>過去</vt:lpstr>
      <vt:lpstr>過去</vt:lpstr>
      <vt:lpstr>現在與未來</vt:lpstr>
      <vt:lpstr>上一世代</vt:lpstr>
      <vt:lpstr>What's difference?</vt:lpstr>
      <vt:lpstr>What's difference?</vt:lpstr>
      <vt:lpstr>現在</vt:lpstr>
      <vt:lpstr>AlphaGo</vt:lpstr>
      <vt:lpstr>Big Data 的沿革 (1/3)</vt:lpstr>
      <vt:lpstr>Data Mining</vt:lpstr>
      <vt:lpstr>Data Mining</vt:lpstr>
      <vt:lpstr>Data Mining</vt:lpstr>
      <vt:lpstr>Data Mining</vt:lpstr>
      <vt:lpstr>Data Mining</vt:lpstr>
      <vt:lpstr>Big Data 的沿革 (2/3)</vt:lpstr>
      <vt:lpstr>Big Data 的沿革 (3/3)</vt:lpstr>
      <vt:lpstr>資料分析的基本步驟</vt:lpstr>
      <vt:lpstr>資料分析的演算法重點</vt:lpstr>
      <vt:lpstr>降維（Dimensionality reduction）</vt:lpstr>
      <vt:lpstr>降維（Dimensionality reduction）</vt:lpstr>
      <vt:lpstr>降維（Dimensionality reduction）</vt:lpstr>
      <vt:lpstr>Thinking Time</vt:lpstr>
      <vt:lpstr>資料分析的常見角色</vt:lpstr>
      <vt:lpstr>AI Applications</vt:lpstr>
      <vt:lpstr>以語言學習輔助工具為例</vt:lpstr>
      <vt:lpstr>以語言學習輔助工具為例</vt:lpstr>
      <vt:lpstr>以語言學習輔助工具為例</vt:lpstr>
      <vt:lpstr>以NBA的應用為例</vt:lpstr>
      <vt:lpstr>NBA公開資料 &amp; Game NBA 2K 能力值</vt:lpstr>
      <vt:lpstr>以NBA的應用為例</vt:lpstr>
      <vt:lpstr>NBA季後賽預測</vt:lpstr>
      <vt:lpstr>資料驅動創新應用</vt:lpstr>
      <vt:lpstr>Thinking Time</vt:lpstr>
      <vt:lpstr>中文OCR辨識為例</vt:lpstr>
      <vt:lpstr>CNN應用於情緒感知辨識的照護機器人</vt:lpstr>
      <vt:lpstr>工業 4.0</vt:lpstr>
      <vt:lpstr>工業 4.0</vt:lpstr>
      <vt:lpstr>Fintech</vt:lpstr>
      <vt:lpstr>Open Datasets</vt:lpstr>
      <vt:lpstr>UC Irvine Machine Learning Repository</vt:lpstr>
      <vt:lpstr>Kaggle DataSets</vt:lpstr>
      <vt:lpstr>臺南市開放資料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Multimedia System</dc:title>
  <dc:creator>家瑋 張</dc:creator>
  <cp:lastModifiedBy>家瑋 張</cp:lastModifiedBy>
  <cp:revision>131</cp:revision>
  <dcterms:created xsi:type="dcterms:W3CDTF">2018-09-11T14:32:26Z</dcterms:created>
  <dcterms:modified xsi:type="dcterms:W3CDTF">2018-09-18T12:18:33Z</dcterms:modified>
</cp:coreProperties>
</file>